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41" r:id="rId2"/>
  </p:sldMasterIdLst>
  <p:notesMasterIdLst>
    <p:notesMasterId r:id="rId14"/>
  </p:notesMasterIdLst>
  <p:sldIdLst>
    <p:sldId id="256" r:id="rId3"/>
    <p:sldId id="257" r:id="rId4"/>
    <p:sldId id="258" r:id="rId5"/>
    <p:sldId id="259" r:id="rId6"/>
    <p:sldId id="266" r:id="rId7"/>
    <p:sldId id="267" r:id="rId8"/>
    <p:sldId id="272" r:id="rId9"/>
    <p:sldId id="270" r:id="rId10"/>
    <p:sldId id="273" r:id="rId11"/>
    <p:sldId id="271" r:id="rId12"/>
    <p:sldId id="265"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FF00"/>
    <a:srgbClr val="000066"/>
    <a:srgbClr val="000099"/>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02" y="-8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1052;&#1086;&#1080;%20&#1076;&#1086;&#1082;&#1091;&#1084;&#1077;&#1085;&#1090;&#1099;\&#1050;&#1086;&#1085;&#1092;&#1077;&#1088;&#1077;&#1085;&#1094;&#1080;&#1103;\2021\&#1053;&#1086;&#1074;&#1072;&#1103;%20&#1087;&#1072;&#1087;&#1082;&#1072;\&#1057;&#1088;&#1077;&#1076;&#1085;&#1080;&#1077;_&#1056;&#104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052;&#1086;&#1080;%20&#1076;&#1086;&#1082;&#1091;&#1084;&#1077;&#1085;&#1090;&#1099;\&#1050;&#1086;&#1085;&#1092;&#1077;&#1088;&#1077;&#1085;&#1094;&#1080;&#1103;\2021\&#1053;&#1086;&#1074;&#1072;&#1103;%20&#1087;&#1072;&#1087;&#1082;&#1072;\&#1057;&#1088;&#1077;&#1076;&#1085;&#1080;&#1077;_&#1056;&#104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1052;&#1086;&#1080;%20&#1076;&#1086;&#1082;&#1091;&#1084;&#1077;&#1085;&#1090;&#1099;\&#1050;&#1086;&#1085;&#1092;&#1077;&#1088;&#1077;&#1085;&#1094;&#1080;&#1103;\2021\&#1053;&#1086;&#1074;&#1072;&#1103;%20&#1087;&#1072;&#1087;&#1082;&#1072;\&#1057;&#1088;&#1077;&#1076;&#1085;&#1080;&#1077;_&#1056;&#10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en-US" sz="1400" b="1" i="0" u="none" strike="noStrike" baseline="0"/>
              <a:t>intergenerational relationships</a:t>
            </a:r>
            <a:r>
              <a:rPr lang="ru-RU" sz="1400" b="1" i="0" u="none" strike="noStrike" baseline="0"/>
              <a:t> </a:t>
            </a:r>
            <a:r>
              <a:rPr lang="en-US" sz="1400" b="1" i="0" u="none" strike="noStrike" baseline="0"/>
              <a:t>with grandparents</a:t>
            </a:r>
            <a:endParaRPr lang="ru-RU" sz="1400"/>
          </a:p>
        </c:rich>
      </c:tx>
      <c:layout/>
    </c:title>
    <c:view3D>
      <c:rAngAx val="1"/>
    </c:view3D>
    <c:plotArea>
      <c:layout/>
      <c:bar3DChart>
        <c:barDir val="col"/>
        <c:grouping val="clustered"/>
        <c:ser>
          <c:idx val="0"/>
          <c:order val="0"/>
          <c:tx>
            <c:strRef>
              <c:f>Лист1!$B$3</c:f>
              <c:strCache>
                <c:ptCount val="1"/>
                <c:pt idx="0">
                  <c:v>male</c:v>
                </c:pt>
              </c:strCache>
            </c:strRef>
          </c:tx>
          <c:cat>
            <c:strRef>
              <c:f>Лист1!$C$2:$E$2</c:f>
              <c:strCache>
                <c:ptCount val="3"/>
                <c:pt idx="0">
                  <c:v>evaluate</c:v>
                </c:pt>
                <c:pt idx="1">
                  <c:v>strength</c:v>
                </c:pt>
                <c:pt idx="2">
                  <c:v>activity</c:v>
                </c:pt>
              </c:strCache>
            </c:strRef>
          </c:cat>
          <c:val>
            <c:numRef>
              <c:f>Лист1!$C$3:$E$3</c:f>
              <c:numCache>
                <c:formatCode>###0.00</c:formatCode>
                <c:ptCount val="3"/>
                <c:pt idx="0">
                  <c:v>25.012269938650306</c:v>
                </c:pt>
                <c:pt idx="1">
                  <c:v>22.239263803680981</c:v>
                </c:pt>
                <c:pt idx="2">
                  <c:v>24.061349693251529</c:v>
                </c:pt>
              </c:numCache>
            </c:numRef>
          </c:val>
        </c:ser>
        <c:ser>
          <c:idx val="1"/>
          <c:order val="1"/>
          <c:tx>
            <c:strRef>
              <c:f>Лист1!$B$4</c:f>
              <c:strCache>
                <c:ptCount val="1"/>
                <c:pt idx="0">
                  <c:v>female</c:v>
                </c:pt>
              </c:strCache>
            </c:strRef>
          </c:tx>
          <c:cat>
            <c:strRef>
              <c:f>Лист1!$C$2:$E$2</c:f>
              <c:strCache>
                <c:ptCount val="3"/>
                <c:pt idx="0">
                  <c:v>evaluate</c:v>
                </c:pt>
                <c:pt idx="1">
                  <c:v>strength</c:v>
                </c:pt>
                <c:pt idx="2">
                  <c:v>activity</c:v>
                </c:pt>
              </c:strCache>
            </c:strRef>
          </c:cat>
          <c:val>
            <c:numRef>
              <c:f>Лист1!$C$4:$E$4</c:f>
              <c:numCache>
                <c:formatCode>###0.00</c:formatCode>
                <c:ptCount val="3"/>
                <c:pt idx="0">
                  <c:v>24.959999999999994</c:v>
                </c:pt>
                <c:pt idx="1">
                  <c:v>22.114285714285728</c:v>
                </c:pt>
                <c:pt idx="2">
                  <c:v>23.868571428571428</c:v>
                </c:pt>
              </c:numCache>
            </c:numRef>
          </c:val>
        </c:ser>
        <c:shape val="box"/>
        <c:axId val="51709824"/>
        <c:axId val="51711360"/>
        <c:axId val="0"/>
      </c:bar3DChart>
      <c:catAx>
        <c:axId val="51709824"/>
        <c:scaling>
          <c:orientation val="minMax"/>
        </c:scaling>
        <c:axPos val="b"/>
        <c:tickLblPos val="nextTo"/>
        <c:crossAx val="51711360"/>
        <c:crosses val="autoZero"/>
        <c:auto val="1"/>
        <c:lblAlgn val="ctr"/>
        <c:lblOffset val="100"/>
      </c:catAx>
      <c:valAx>
        <c:axId val="51711360"/>
        <c:scaling>
          <c:orientation val="minMax"/>
        </c:scaling>
        <c:axPos val="l"/>
        <c:majorGridlines/>
        <c:numFmt formatCode="###0.00" sourceLinked="1"/>
        <c:tickLblPos val="nextTo"/>
        <c:crossAx val="51709824"/>
        <c:crosses val="autoZero"/>
        <c:crossBetween val="between"/>
      </c:valAx>
    </c:plotArea>
    <c:legend>
      <c:legendPos val="b"/>
      <c:layout/>
    </c:legend>
    <c:plotVisOnly val="1"/>
  </c:chart>
  <c:spPr>
    <a:ln>
      <a:solidFill>
        <a:schemeClr val="accent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bar"/>
        <c:grouping val="clustered"/>
        <c:ser>
          <c:idx val="0"/>
          <c:order val="0"/>
          <c:tx>
            <c:strRef>
              <c:f>Лист1!$B$9</c:f>
              <c:strCache>
                <c:ptCount val="1"/>
                <c:pt idx="0">
                  <c:v>male</c:v>
                </c:pt>
              </c:strCache>
            </c:strRef>
          </c:tx>
          <c:cat>
            <c:strRef>
              <c:f>Лист1!$C$8:$G$8</c:f>
              <c:strCache>
                <c:ptCount val="5"/>
                <c:pt idx="0">
                  <c:v>Dedication</c:v>
                </c:pt>
                <c:pt idx="1">
                  <c:v>Satisfaction with professional activities</c:v>
                </c:pt>
                <c:pt idx="2">
                  <c:v>Adaptation in professional society</c:v>
                </c:pt>
                <c:pt idx="3">
                  <c:v>Self-control of behavior *</c:v>
                </c:pt>
                <c:pt idx="4">
                  <c:v>Recover **</c:v>
                </c:pt>
              </c:strCache>
            </c:strRef>
          </c:cat>
          <c:val>
            <c:numRef>
              <c:f>Лист1!$C$9:$G$9</c:f>
              <c:numCache>
                <c:formatCode>###0.00</c:formatCode>
                <c:ptCount val="5"/>
                <c:pt idx="0">
                  <c:v>18.061349693251529</c:v>
                </c:pt>
                <c:pt idx="1">
                  <c:v>20.822085889570552</c:v>
                </c:pt>
                <c:pt idx="2">
                  <c:v>12.300613496932515</c:v>
                </c:pt>
                <c:pt idx="3">
                  <c:v>12.411042944785276</c:v>
                </c:pt>
                <c:pt idx="4">
                  <c:v>16.380368098159508</c:v>
                </c:pt>
              </c:numCache>
            </c:numRef>
          </c:val>
        </c:ser>
        <c:ser>
          <c:idx val="1"/>
          <c:order val="1"/>
          <c:tx>
            <c:strRef>
              <c:f>Лист1!$B$10</c:f>
              <c:strCache>
                <c:ptCount val="1"/>
                <c:pt idx="0">
                  <c:v>female</c:v>
                </c:pt>
              </c:strCache>
            </c:strRef>
          </c:tx>
          <c:cat>
            <c:strRef>
              <c:f>Лист1!$C$8:$G$8</c:f>
              <c:strCache>
                <c:ptCount val="5"/>
                <c:pt idx="0">
                  <c:v>Dedication</c:v>
                </c:pt>
                <c:pt idx="1">
                  <c:v>Satisfaction with professional activities</c:v>
                </c:pt>
                <c:pt idx="2">
                  <c:v>Adaptation in professional society</c:v>
                </c:pt>
                <c:pt idx="3">
                  <c:v>Self-control of behavior *</c:v>
                </c:pt>
                <c:pt idx="4">
                  <c:v>Recover **</c:v>
                </c:pt>
              </c:strCache>
            </c:strRef>
          </c:cat>
          <c:val>
            <c:numRef>
              <c:f>Лист1!$C$10:$G$10</c:f>
              <c:numCache>
                <c:formatCode>###0.00</c:formatCode>
                <c:ptCount val="5"/>
                <c:pt idx="0">
                  <c:v>17.559999999999999</c:v>
                </c:pt>
                <c:pt idx="1">
                  <c:v>20.582857142857144</c:v>
                </c:pt>
                <c:pt idx="2">
                  <c:v>11.828571428571422</c:v>
                </c:pt>
                <c:pt idx="3">
                  <c:v>11.828571428571422</c:v>
                </c:pt>
                <c:pt idx="4">
                  <c:v>15.411428571428571</c:v>
                </c:pt>
              </c:numCache>
            </c:numRef>
          </c:val>
        </c:ser>
        <c:shape val="box"/>
        <c:axId val="57188736"/>
        <c:axId val="57190272"/>
        <c:axId val="0"/>
      </c:bar3DChart>
      <c:catAx>
        <c:axId val="57188736"/>
        <c:scaling>
          <c:orientation val="minMax"/>
        </c:scaling>
        <c:axPos val="l"/>
        <c:tickLblPos val="nextTo"/>
        <c:crossAx val="57190272"/>
        <c:crosses val="autoZero"/>
        <c:auto val="1"/>
        <c:lblAlgn val="ctr"/>
        <c:lblOffset val="100"/>
      </c:catAx>
      <c:valAx>
        <c:axId val="57190272"/>
        <c:scaling>
          <c:orientation val="minMax"/>
        </c:scaling>
        <c:axPos val="b"/>
        <c:majorGridlines/>
        <c:numFmt formatCode="###0.00" sourceLinked="1"/>
        <c:tickLblPos val="nextTo"/>
        <c:crossAx val="57188736"/>
        <c:crosses val="autoZero"/>
        <c:crossBetween val="between"/>
      </c:valAx>
    </c:plotArea>
    <c:legend>
      <c:legendPos val="b"/>
      <c:layout/>
    </c:legend>
    <c:plotVisOnly val="1"/>
  </c:chart>
  <c:spPr>
    <a:ln>
      <a:solidFill>
        <a:schemeClr val="accent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Лист1!$B$13</c:f>
              <c:strCache>
                <c:ptCount val="1"/>
                <c:pt idx="0">
                  <c:v>male</c:v>
                </c:pt>
              </c:strCache>
            </c:strRef>
          </c:tx>
          <c:cat>
            <c:strRef>
              <c:f>Лист1!$C$12:$E$12</c:f>
              <c:strCache>
                <c:ptCount val="3"/>
                <c:pt idx="0">
                  <c:v>negative emotions ***</c:v>
                </c:pt>
                <c:pt idx="1">
                  <c:v>indifferent emotions ***</c:v>
                </c:pt>
                <c:pt idx="2">
                  <c:v>positive emotions</c:v>
                </c:pt>
              </c:strCache>
            </c:strRef>
          </c:cat>
          <c:val>
            <c:numRef>
              <c:f>Лист1!$C$13:$E$13</c:f>
              <c:numCache>
                <c:formatCode>###0.00</c:formatCode>
                <c:ptCount val="3"/>
                <c:pt idx="0">
                  <c:v>41.270833333333336</c:v>
                </c:pt>
                <c:pt idx="1">
                  <c:v>41</c:v>
                </c:pt>
                <c:pt idx="2">
                  <c:v>71.583333333333329</c:v>
                </c:pt>
              </c:numCache>
            </c:numRef>
          </c:val>
        </c:ser>
        <c:ser>
          <c:idx val="1"/>
          <c:order val="1"/>
          <c:tx>
            <c:strRef>
              <c:f>Лист1!$B$14</c:f>
              <c:strCache>
                <c:ptCount val="1"/>
                <c:pt idx="0">
                  <c:v>female</c:v>
                </c:pt>
              </c:strCache>
            </c:strRef>
          </c:tx>
          <c:cat>
            <c:strRef>
              <c:f>Лист1!$C$12:$E$12</c:f>
              <c:strCache>
                <c:ptCount val="3"/>
                <c:pt idx="0">
                  <c:v>negative emotions ***</c:v>
                </c:pt>
                <c:pt idx="1">
                  <c:v>indifferent emotions ***</c:v>
                </c:pt>
                <c:pt idx="2">
                  <c:v>positive emotions</c:v>
                </c:pt>
              </c:strCache>
            </c:strRef>
          </c:cat>
          <c:val>
            <c:numRef>
              <c:f>Лист1!$C$14:$E$14</c:f>
              <c:numCache>
                <c:formatCode>###0.00</c:formatCode>
                <c:ptCount val="3"/>
                <c:pt idx="0">
                  <c:v>47.542857142857123</c:v>
                </c:pt>
                <c:pt idx="1">
                  <c:v>34.933333333333351</c:v>
                </c:pt>
                <c:pt idx="2">
                  <c:v>71.288888888888906</c:v>
                </c:pt>
              </c:numCache>
            </c:numRef>
          </c:val>
        </c:ser>
        <c:shape val="cylinder"/>
        <c:axId val="57225216"/>
        <c:axId val="57226752"/>
        <c:axId val="0"/>
      </c:bar3DChart>
      <c:catAx>
        <c:axId val="57225216"/>
        <c:scaling>
          <c:orientation val="minMax"/>
        </c:scaling>
        <c:axPos val="b"/>
        <c:tickLblPos val="nextTo"/>
        <c:crossAx val="57226752"/>
        <c:crosses val="autoZero"/>
        <c:auto val="1"/>
        <c:lblAlgn val="ctr"/>
        <c:lblOffset val="100"/>
      </c:catAx>
      <c:valAx>
        <c:axId val="57226752"/>
        <c:scaling>
          <c:orientation val="minMax"/>
        </c:scaling>
        <c:axPos val="l"/>
        <c:majorGridlines/>
        <c:numFmt formatCode="###0.00" sourceLinked="1"/>
        <c:tickLblPos val="nextTo"/>
        <c:crossAx val="57225216"/>
        <c:crosses val="autoZero"/>
        <c:crossBetween val="between"/>
      </c:valAx>
    </c:plotArea>
    <c:legend>
      <c:legendPos val="b"/>
      <c:layout/>
    </c:legend>
    <c:plotVisOnly val="1"/>
  </c:chart>
  <c:txPr>
    <a:bodyPr/>
    <a:lstStyle/>
    <a:p>
      <a:pPr>
        <a:defRPr sz="14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59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36CDD50-B731-4E56-BDCA-0E043088943B}"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457A3C0-2A9B-422F-B732-72263DB424C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F87D19-487F-472C-A93F-230AB65D7CA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C19280-497D-468D-80F0-8EE693E663C6}"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57A3C0-2A9B-422F-B732-72263DB424C1}"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E79F3B-D3BA-402E-AAB9-53437EBEDBE2}"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A12E65-3E78-4193-A2FC-8289CF6839F8}"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0D482F-AB07-4D44-8F66-2623AFB40931}"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67CAD1-7720-4C14-BB9E-974AFD077724}"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6FA14D-ABFC-4CC6-993D-5AFB033F0E1A}"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63DEEC-0118-4CF8-8681-6DDBF1BFB35B}"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364E52-527B-4841-9CDB-A70C42FB5BA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E79F3B-D3BA-402E-AAB9-53437EBEDBE2}"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49B3F2-3265-4760-B143-DA63BF0D8E45}"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F87D19-487F-472C-A93F-230AB65D7CA6}"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C19280-497D-468D-80F0-8EE693E663C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A12E65-3E78-4193-A2FC-8289CF6839F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0D482F-AB07-4D44-8F66-2623AFB4093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67CAD1-7720-4C14-BB9E-974AFD07772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6FA14D-ABFC-4CC6-993D-5AFB033F0E1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63DEEC-0118-4CF8-8681-6DDBF1BFB35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364E52-527B-4841-9CDB-A70C42FB5BA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B49B3F2-3265-4760-B143-DA63BF0D8E45}"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910EDC-17F9-4620-960B-EBB1964EB030}"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10EDC-17F9-4620-960B-EBB1964EB03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596" y="928670"/>
            <a:ext cx="8358246" cy="2000264"/>
          </a:xfrm>
        </p:spPr>
        <p:txBody>
          <a:bodyPr>
            <a:normAutofit/>
          </a:bodyPr>
          <a:lstStyle/>
          <a:p>
            <a:pPr algn="ctr"/>
            <a:r>
              <a:rPr lang="en-US" sz="3600" dirty="0" smtClean="0">
                <a:solidFill>
                  <a:schemeClr val="tx1"/>
                </a:solidFill>
                <a:effectLst/>
              </a:rPr>
              <a:t>Professional development and relations with grandparents of young adults</a:t>
            </a:r>
            <a:endParaRPr lang="ru-RU" sz="3600" dirty="0">
              <a:solidFill>
                <a:schemeClr val="tx1"/>
              </a:solidFill>
              <a:effectLst/>
            </a:endParaRPr>
          </a:p>
        </p:txBody>
      </p:sp>
      <p:sp>
        <p:nvSpPr>
          <p:cNvPr id="2051" name="Rectangle 3"/>
          <p:cNvSpPr>
            <a:spLocks noGrp="1" noChangeArrowheads="1"/>
          </p:cNvSpPr>
          <p:nvPr>
            <p:ph type="subTitle" idx="1"/>
          </p:nvPr>
        </p:nvSpPr>
        <p:spPr>
          <a:xfrm>
            <a:off x="357158" y="4000504"/>
            <a:ext cx="8358246" cy="2571768"/>
          </a:xfrm>
        </p:spPr>
        <p:txBody>
          <a:bodyPr>
            <a:normAutofit/>
          </a:bodyPr>
          <a:lstStyle/>
          <a:p>
            <a:pPr algn="l"/>
            <a:r>
              <a:rPr lang="es-ES_tradnl" dirty="0" smtClean="0"/>
              <a:t>Marina Petrash</a:t>
            </a:r>
            <a:r>
              <a:rPr lang="en-US" baseline="30000" dirty="0" smtClean="0"/>
              <a:t>1</a:t>
            </a:r>
            <a:r>
              <a:rPr lang="en-US" dirty="0" smtClean="0"/>
              <a:t>, </a:t>
            </a:r>
          </a:p>
          <a:p>
            <a:pPr algn="l"/>
            <a:r>
              <a:rPr lang="es-ES_tradnl" dirty="0" smtClean="0"/>
              <a:t>Olga Strizhitskaya</a:t>
            </a:r>
            <a:r>
              <a:rPr lang="en-US" baseline="30000" dirty="0" smtClean="0"/>
              <a:t>2</a:t>
            </a:r>
            <a:r>
              <a:rPr lang="en-US" dirty="0" smtClean="0"/>
              <a:t>, </a:t>
            </a:r>
          </a:p>
          <a:p>
            <a:pPr algn="l"/>
            <a:r>
              <a:rPr lang="es-ES_tradnl" dirty="0" smtClean="0"/>
              <a:t>Taty</a:t>
            </a:r>
            <a:r>
              <a:rPr lang="en-US" dirty="0" smtClean="0"/>
              <a:t>a</a:t>
            </a:r>
            <a:r>
              <a:rPr lang="es-ES_tradnl" dirty="0" smtClean="0"/>
              <a:t>na </a:t>
            </a:r>
            <a:r>
              <a:rPr lang="en-US" dirty="0" smtClean="0"/>
              <a:t>Kharitonova</a:t>
            </a:r>
            <a:r>
              <a:rPr lang="en-US" baseline="30000" dirty="0" smtClean="0"/>
              <a:t>3</a:t>
            </a:r>
            <a:endParaRPr lang="ru-RU" dirty="0" smtClean="0"/>
          </a:p>
          <a:p>
            <a:pPr algn="l"/>
            <a:r>
              <a:rPr lang="en-US" i="1" baseline="30000" dirty="0" smtClean="0"/>
              <a:t>1,</a:t>
            </a:r>
            <a:r>
              <a:rPr lang="ru-RU" i="1" baseline="30000" dirty="0" smtClean="0"/>
              <a:t>2</a:t>
            </a:r>
            <a:r>
              <a:rPr lang="en-US" i="1" dirty="0" smtClean="0"/>
              <a:t>Saint-Petersburg State University</a:t>
            </a:r>
            <a:endParaRPr lang="ru-RU" i="1" dirty="0" smtClean="0"/>
          </a:p>
          <a:p>
            <a:pPr algn="l"/>
            <a:r>
              <a:rPr lang="en-US" i="1" baseline="30000" dirty="0" smtClean="0"/>
              <a:t>3</a:t>
            </a:r>
            <a:r>
              <a:rPr lang="en-US" i="1" dirty="0" smtClean="0"/>
              <a:t> Saint Petersburg State University of economics</a:t>
            </a:r>
            <a:endParaRPr lang="ru-RU"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796086"/>
          </a:xfrm>
        </p:spPr>
        <p:txBody>
          <a:bodyPr>
            <a:normAutofit fontScale="90000"/>
          </a:bodyPr>
          <a:lstStyle/>
          <a:p>
            <a:pPr algn="ctr"/>
            <a:r>
              <a:rPr lang="en-US" b="1" dirty="0" smtClean="0">
                <a:solidFill>
                  <a:srgbClr val="C00000"/>
                </a:solidFill>
              </a:rPr>
              <a:t>Conclusions</a:t>
            </a:r>
            <a:endParaRPr lang="ru-RU" b="1" dirty="0">
              <a:solidFill>
                <a:srgbClr val="C00000"/>
              </a:solidFill>
            </a:endParaRPr>
          </a:p>
        </p:txBody>
      </p:sp>
      <p:sp>
        <p:nvSpPr>
          <p:cNvPr id="3" name="Содержимое 2"/>
          <p:cNvSpPr>
            <a:spLocks noGrp="1"/>
          </p:cNvSpPr>
          <p:nvPr>
            <p:ph idx="1"/>
          </p:nvPr>
        </p:nvSpPr>
        <p:spPr>
          <a:xfrm>
            <a:off x="457200" y="1643050"/>
            <a:ext cx="8229600" cy="3571900"/>
          </a:xfrm>
        </p:spPr>
        <p:txBody>
          <a:bodyPr>
            <a:normAutofit/>
          </a:bodyPr>
          <a:lstStyle/>
          <a:p>
            <a:r>
              <a:rPr lang="en-US" sz="2800" dirty="0" smtClean="0">
                <a:latin typeface="+mj-lt"/>
              </a:rPr>
              <a:t>Our study showed the resource and destructive side of relationships with grandparents in the professional development of youth; </a:t>
            </a:r>
          </a:p>
          <a:p>
            <a:r>
              <a:rPr lang="en-US" sz="2800" dirty="0" smtClean="0">
                <a:latin typeface="+mj-lt"/>
              </a:rPr>
              <a:t>the ambiguous role of grandparents in the formation of a path to the profession future.</a:t>
            </a:r>
          </a:p>
        </p:txBody>
      </p:sp>
      <p:sp>
        <p:nvSpPr>
          <p:cNvPr id="4" name="Прямоугольник 3"/>
          <p:cNvSpPr/>
          <p:nvPr/>
        </p:nvSpPr>
        <p:spPr>
          <a:xfrm>
            <a:off x="500034" y="5643578"/>
            <a:ext cx="821537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mj-lt"/>
              </a:rPr>
              <a:t>The study was supported by RFBR project 19-013-00861</a:t>
            </a:r>
            <a:endParaRPr lang="ru-RU" sz="2400" b="1"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42910" y="1857364"/>
            <a:ext cx="7572428" cy="2857520"/>
          </a:xfrm>
        </p:spPr>
        <p:txBody>
          <a:bodyPr>
            <a:normAutofit/>
          </a:bodyPr>
          <a:lstStyle/>
          <a:p>
            <a:pPr algn="ctr"/>
            <a:r>
              <a:rPr lang="en-US" sz="4000" b="1" dirty="0"/>
              <a:t>Thank you!</a:t>
            </a:r>
            <a:br>
              <a:rPr lang="en-US" sz="4000" b="1" dirty="0"/>
            </a:br>
            <a:r>
              <a:rPr lang="en-US" sz="4000" b="1" dirty="0" smtClean="0"/>
              <a:t/>
            </a:r>
            <a:br>
              <a:rPr lang="en-US" sz="4000" b="1" dirty="0" smtClean="0"/>
            </a:br>
            <a:r>
              <a:rPr lang="en-US" sz="4000" b="1" dirty="0" smtClean="0"/>
              <a:t>correspondence </a:t>
            </a:r>
            <a:r>
              <a:rPr lang="en-US" sz="4000" b="1" dirty="0"/>
              <a:t>to</a:t>
            </a:r>
            <a:r>
              <a:rPr lang="en-US" sz="4000" b="1" dirty="0" smtClean="0"/>
              <a:t>:</a:t>
            </a:r>
            <a:br>
              <a:rPr lang="en-US" sz="4000" b="1" dirty="0" smtClean="0"/>
            </a:br>
            <a:r>
              <a:rPr lang="en-US" sz="4000" dirty="0" smtClean="0"/>
              <a:t>m.petrash@spbu.ru</a:t>
            </a:r>
            <a:endParaRPr lang="ru-RU"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04088"/>
            <a:ext cx="8229600" cy="653210"/>
          </a:xfrm>
        </p:spPr>
        <p:txBody>
          <a:bodyPr>
            <a:normAutofit fontScale="90000"/>
          </a:bodyPr>
          <a:lstStyle/>
          <a:p>
            <a:pPr algn="ctr"/>
            <a:r>
              <a:rPr lang="en-US" b="1" dirty="0">
                <a:solidFill>
                  <a:srgbClr val="C00000"/>
                </a:solidFill>
              </a:rPr>
              <a:t>Background </a:t>
            </a:r>
            <a:endParaRPr lang="ru-RU" b="1" dirty="0">
              <a:solidFill>
                <a:srgbClr val="C00000"/>
              </a:solidFill>
            </a:endParaRPr>
          </a:p>
        </p:txBody>
      </p:sp>
      <p:sp>
        <p:nvSpPr>
          <p:cNvPr id="45059" name="Rectangle 3"/>
          <p:cNvSpPr>
            <a:spLocks noGrp="1" noChangeArrowheads="1"/>
          </p:cNvSpPr>
          <p:nvPr>
            <p:ph idx="1"/>
          </p:nvPr>
        </p:nvSpPr>
        <p:spPr>
          <a:xfrm>
            <a:off x="500034" y="1500174"/>
            <a:ext cx="8186766" cy="5072098"/>
          </a:xfrm>
        </p:spPr>
        <p:txBody>
          <a:bodyPr>
            <a:normAutofit/>
          </a:bodyPr>
          <a:lstStyle/>
          <a:p>
            <a:pPr algn="just"/>
            <a:r>
              <a:rPr lang="en-US" sz="2800" dirty="0" smtClean="0">
                <a:latin typeface="+mj-lt"/>
              </a:rPr>
              <a:t>Professional development is an important part of a person's life. And favorable situation of professional development is associated with satisfaction with life. Start period of study at the Institute is an important stage in the professional development, and depends on many factors  including intergenerational relations. </a:t>
            </a:r>
            <a:endParaRPr lang="ru-RU" sz="2800" dirty="0" smtClean="0">
              <a:latin typeface="+mj-lt"/>
            </a:endParaRPr>
          </a:p>
          <a:p>
            <a:pPr algn="just"/>
            <a:r>
              <a:rPr lang="en-US" sz="2800" dirty="0" smtClean="0">
                <a:latin typeface="+mj-lt"/>
              </a:rPr>
              <a:t>Analysis of modern research has revealed a lack of data on the contribution of intergenerational relationships</a:t>
            </a:r>
            <a:r>
              <a:rPr lang="ru-RU" sz="2800" dirty="0" smtClean="0">
                <a:latin typeface="+mj-lt"/>
              </a:rPr>
              <a:t> </a:t>
            </a:r>
            <a:r>
              <a:rPr lang="en-US" sz="2800" dirty="0" smtClean="0"/>
              <a:t>with grandparents</a:t>
            </a:r>
            <a:r>
              <a:rPr lang="en-US" sz="2800" dirty="0" smtClean="0">
                <a:latin typeface="+mj-lt"/>
              </a:rPr>
              <a:t> to the professional development of young people.</a:t>
            </a:r>
            <a:endParaRPr lang="ru-RU" sz="2800"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214282" y="2714620"/>
            <a:ext cx="8715436" cy="3857652"/>
          </a:xfrm>
        </p:spPr>
        <p:txBody>
          <a:bodyPr>
            <a:normAutofit/>
          </a:bodyPr>
          <a:lstStyle/>
          <a:p>
            <a:pPr algn="just"/>
            <a:r>
              <a:rPr lang="en-US" sz="3200" dirty="0" smtClean="0"/>
              <a:t>We assume that the characteristics of relationships with grandparents can perform both a supportive function and act as a stressor in the context of occupational development.</a:t>
            </a:r>
            <a:endParaRPr lang="ru-RU" sz="2800" dirty="0">
              <a:solidFill>
                <a:srgbClr val="FFFFFF"/>
              </a:solidFill>
            </a:endParaRPr>
          </a:p>
        </p:txBody>
      </p:sp>
      <p:sp>
        <p:nvSpPr>
          <p:cNvPr id="4" name="Заголовок 3"/>
          <p:cNvSpPr>
            <a:spLocks noGrp="1"/>
          </p:cNvSpPr>
          <p:nvPr>
            <p:ph type="title"/>
          </p:nvPr>
        </p:nvSpPr>
        <p:spPr>
          <a:xfrm>
            <a:off x="457200" y="704088"/>
            <a:ext cx="8229600" cy="796086"/>
          </a:xfrm>
        </p:spPr>
        <p:txBody>
          <a:bodyPr>
            <a:normAutofit fontScale="90000"/>
          </a:bodyPr>
          <a:lstStyle/>
          <a:p>
            <a:r>
              <a:rPr lang="en-US" sz="5400" b="1" i="1" dirty="0" smtClean="0">
                <a:solidFill>
                  <a:srgbClr val="C00000"/>
                </a:solidFill>
              </a:rPr>
              <a:t>Hypothesis </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28596" y="857232"/>
            <a:ext cx="8286808" cy="642942"/>
          </a:xfrm>
        </p:spPr>
        <p:txBody>
          <a:bodyPr>
            <a:noAutofit/>
          </a:bodyPr>
          <a:lstStyle/>
          <a:p>
            <a:pPr lvl="0" algn="ctr"/>
            <a:r>
              <a:rPr lang="en-US" sz="4000" b="1" dirty="0" smtClean="0">
                <a:solidFill>
                  <a:srgbClr val="C00000"/>
                </a:solidFill>
              </a:rPr>
              <a:t>Study Design </a:t>
            </a:r>
            <a:endParaRPr lang="ru-RU" sz="4000" b="1" cap="small" dirty="0">
              <a:solidFill>
                <a:srgbClr val="C00000"/>
              </a:solidFill>
            </a:endParaRPr>
          </a:p>
        </p:txBody>
      </p:sp>
      <p:sp>
        <p:nvSpPr>
          <p:cNvPr id="47107" name="Rectangle 3"/>
          <p:cNvSpPr>
            <a:spLocks noGrp="1" noChangeArrowheads="1"/>
          </p:cNvSpPr>
          <p:nvPr>
            <p:ph idx="1"/>
          </p:nvPr>
        </p:nvSpPr>
        <p:spPr>
          <a:xfrm>
            <a:off x="214282" y="1785926"/>
            <a:ext cx="8501122" cy="4714908"/>
          </a:xfrm>
        </p:spPr>
        <p:txBody>
          <a:bodyPr>
            <a:normAutofit lnSpcReduction="10000"/>
          </a:bodyPr>
          <a:lstStyle/>
          <a:p>
            <a:pPr>
              <a:buNone/>
            </a:pPr>
            <a:r>
              <a:rPr lang="en-US" sz="3600" b="1" i="1" dirty="0" smtClean="0">
                <a:solidFill>
                  <a:schemeClr val="tx2">
                    <a:lumMod val="50000"/>
                  </a:schemeClr>
                </a:solidFill>
                <a:latin typeface="+mj-lt"/>
              </a:rPr>
              <a:t>Participants</a:t>
            </a:r>
            <a:endParaRPr lang="ru-RU" sz="3600" b="1" i="1" dirty="0" smtClean="0">
              <a:solidFill>
                <a:schemeClr val="tx2">
                  <a:lumMod val="50000"/>
                </a:schemeClr>
              </a:solidFill>
              <a:latin typeface="+mj-lt"/>
            </a:endParaRPr>
          </a:p>
          <a:p>
            <a:pPr>
              <a:buNone/>
            </a:pPr>
            <a:endParaRPr lang="en-US" sz="3600" b="1" dirty="0" smtClean="0">
              <a:latin typeface="+mj-lt"/>
            </a:endParaRPr>
          </a:p>
          <a:p>
            <a:pPr>
              <a:buNone/>
            </a:pPr>
            <a:r>
              <a:rPr lang="ru-RU" sz="3600" b="1" dirty="0" smtClean="0">
                <a:latin typeface="+mj-lt"/>
              </a:rPr>
              <a:t>338</a:t>
            </a:r>
            <a:r>
              <a:rPr lang="en-US" sz="3600" b="1" dirty="0" smtClean="0">
                <a:latin typeface="+mj-lt"/>
              </a:rPr>
              <a:t> students aged 17- 20 years </a:t>
            </a:r>
            <a:endParaRPr lang="ru-RU" sz="3600" b="1" dirty="0" smtClean="0">
              <a:latin typeface="+mj-lt"/>
            </a:endParaRPr>
          </a:p>
          <a:p>
            <a:pPr>
              <a:buNone/>
            </a:pPr>
            <a:r>
              <a:rPr lang="en-US" sz="3600" b="1" dirty="0" smtClean="0">
                <a:latin typeface="+mj-lt"/>
              </a:rPr>
              <a:t>(</a:t>
            </a:r>
            <a:r>
              <a:rPr lang="en-US" sz="3600" dirty="0" smtClean="0">
                <a:latin typeface="+mj-lt"/>
              </a:rPr>
              <a:t>Male – </a:t>
            </a:r>
            <a:r>
              <a:rPr lang="ru-RU" sz="3600" dirty="0" smtClean="0">
                <a:latin typeface="+mj-lt"/>
              </a:rPr>
              <a:t>163</a:t>
            </a:r>
            <a:r>
              <a:rPr lang="en-US" sz="3600" dirty="0" smtClean="0">
                <a:latin typeface="+mj-lt"/>
              </a:rPr>
              <a:t>; Female – </a:t>
            </a:r>
            <a:r>
              <a:rPr lang="ru-RU" sz="3600" dirty="0" smtClean="0">
                <a:latin typeface="+mj-lt"/>
              </a:rPr>
              <a:t>175</a:t>
            </a:r>
            <a:r>
              <a:rPr lang="en-US" sz="3600" dirty="0" smtClean="0">
                <a:latin typeface="+mj-lt"/>
              </a:rPr>
              <a:t>)</a:t>
            </a:r>
          </a:p>
          <a:p>
            <a:pPr>
              <a:buNone/>
            </a:pPr>
            <a:endParaRPr lang="en-US" dirty="0" smtClean="0"/>
          </a:p>
          <a:p>
            <a:pPr>
              <a:buNone/>
            </a:pPr>
            <a:endParaRPr lang="en-US" dirty="0" smtClean="0"/>
          </a:p>
          <a:p>
            <a:pPr>
              <a:buNone/>
            </a:pPr>
            <a:r>
              <a:rPr lang="en-US" sz="4000" b="1" dirty="0" smtClean="0">
                <a:solidFill>
                  <a:srgbClr val="C00000"/>
                </a:solidFill>
              </a:rPr>
              <a:t>!!! </a:t>
            </a:r>
            <a:r>
              <a:rPr lang="en-US" sz="3600" b="1" dirty="0" smtClean="0">
                <a:solidFill>
                  <a:srgbClr val="C00000"/>
                </a:solidFill>
              </a:rPr>
              <a:t>Data collected before the pandemic</a:t>
            </a:r>
            <a:r>
              <a:rPr lang="ru-RU" sz="3600" b="1" dirty="0" smtClean="0">
                <a:solidFill>
                  <a:srgbClr val="C00000"/>
                </a:solidFill>
              </a:rPr>
              <a:t> </a:t>
            </a:r>
            <a:r>
              <a:rPr lang="en-US" sz="3600" b="1" dirty="0" smtClean="0">
                <a:solidFill>
                  <a:srgbClr val="C00000"/>
                </a:solidFill>
              </a:rPr>
              <a:t>period</a:t>
            </a:r>
            <a:endParaRPr lang="ru-RU" dirty="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1428736"/>
            <a:ext cx="3571900" cy="12858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latin typeface="+mj-lt"/>
              </a:rPr>
              <a:t>Emotional attitude to the professional future</a:t>
            </a:r>
            <a:endParaRPr lang="ru-RU" sz="2400" i="1" dirty="0">
              <a:solidFill>
                <a:schemeClr val="tx2">
                  <a:lumMod val="50000"/>
                </a:schemeClr>
              </a:solidFill>
              <a:latin typeface="+mj-lt"/>
            </a:endParaRPr>
          </a:p>
        </p:txBody>
      </p:sp>
      <p:sp>
        <p:nvSpPr>
          <p:cNvPr id="5" name="Прямоугольник 4"/>
          <p:cNvSpPr/>
          <p:nvPr/>
        </p:nvSpPr>
        <p:spPr>
          <a:xfrm>
            <a:off x="4714876" y="1428736"/>
            <a:ext cx="4214842" cy="52149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smtClean="0">
                <a:solidFill>
                  <a:schemeClr val="tx2">
                    <a:lumMod val="50000"/>
                  </a:schemeClr>
                </a:solidFill>
                <a:latin typeface="+mj-lt"/>
              </a:rPr>
              <a:t>Questionnaire </a:t>
            </a:r>
          </a:p>
          <a:p>
            <a:pPr algn="ctr"/>
            <a:r>
              <a:rPr lang="en-US" sz="2800" b="1" dirty="0" smtClean="0">
                <a:solidFill>
                  <a:schemeClr val="tx2">
                    <a:lumMod val="50000"/>
                  </a:schemeClr>
                </a:solidFill>
                <a:latin typeface="+mj-lt"/>
              </a:rPr>
              <a:t>“</a:t>
            </a:r>
            <a:r>
              <a:rPr lang="ru-RU" sz="2800" b="1" dirty="0" err="1" smtClean="0">
                <a:solidFill>
                  <a:schemeClr val="tx2">
                    <a:lumMod val="50000"/>
                  </a:schemeClr>
                </a:solidFill>
                <a:latin typeface="+mj-lt"/>
              </a:rPr>
              <a:t>Factors</a:t>
            </a:r>
            <a:r>
              <a:rPr lang="ru-RU" sz="2800" b="1" dirty="0" smtClean="0">
                <a:solidFill>
                  <a:schemeClr val="tx2">
                    <a:lumMod val="50000"/>
                  </a:schemeClr>
                </a:solidFill>
                <a:latin typeface="+mj-lt"/>
              </a:rPr>
              <a:t> </a:t>
            </a:r>
            <a:r>
              <a:rPr lang="ru-RU" sz="2800" b="1" dirty="0" err="1" smtClean="0">
                <a:solidFill>
                  <a:schemeClr val="tx2">
                    <a:lumMod val="50000"/>
                  </a:schemeClr>
                </a:solidFill>
                <a:latin typeface="+mj-lt"/>
              </a:rPr>
              <a:t>of</a:t>
            </a:r>
            <a:r>
              <a:rPr lang="en-US" sz="2800" b="1" dirty="0" smtClean="0">
                <a:solidFill>
                  <a:schemeClr val="tx2">
                    <a:lumMod val="50000"/>
                  </a:schemeClr>
                </a:solidFill>
                <a:latin typeface="+mj-lt"/>
              </a:rPr>
              <a:t> </a:t>
            </a:r>
            <a:r>
              <a:rPr lang="ru-RU" sz="2800" b="1" dirty="0" smtClean="0">
                <a:solidFill>
                  <a:schemeClr val="tx2">
                    <a:lumMod val="50000"/>
                  </a:schemeClr>
                </a:solidFill>
                <a:latin typeface="+mj-lt"/>
              </a:rPr>
              <a:t> </a:t>
            </a:r>
            <a:r>
              <a:rPr lang="en-US" sz="2800" b="1" dirty="0" err="1">
                <a:solidFill>
                  <a:schemeClr val="tx2">
                    <a:lumMod val="50000"/>
                  </a:schemeClr>
                </a:solidFill>
                <a:latin typeface="+mj-lt"/>
              </a:rPr>
              <a:t>P</a:t>
            </a:r>
            <a:r>
              <a:rPr lang="ru-RU" sz="2800" b="1" dirty="0" err="1" smtClean="0">
                <a:solidFill>
                  <a:schemeClr val="tx2">
                    <a:lumMod val="50000"/>
                  </a:schemeClr>
                </a:solidFill>
                <a:latin typeface="+mj-lt"/>
              </a:rPr>
              <a:t>rofessional</a:t>
            </a:r>
            <a:r>
              <a:rPr lang="en-US" sz="2800" b="1" dirty="0" smtClean="0">
                <a:solidFill>
                  <a:schemeClr val="tx2">
                    <a:lumMod val="50000"/>
                  </a:schemeClr>
                </a:solidFill>
                <a:latin typeface="+mj-lt"/>
              </a:rPr>
              <a:t> </a:t>
            </a:r>
            <a:r>
              <a:rPr lang="ru-RU" sz="2800" b="1" dirty="0" smtClean="0">
                <a:solidFill>
                  <a:schemeClr val="tx2">
                    <a:lumMod val="50000"/>
                  </a:schemeClr>
                </a:solidFill>
                <a:latin typeface="+mj-lt"/>
              </a:rPr>
              <a:t> </a:t>
            </a:r>
            <a:r>
              <a:rPr lang="en-US" sz="2800" b="1" dirty="0">
                <a:solidFill>
                  <a:schemeClr val="tx2">
                    <a:lumMod val="50000"/>
                  </a:schemeClr>
                </a:solidFill>
                <a:latin typeface="+mj-lt"/>
              </a:rPr>
              <a:t>D</a:t>
            </a:r>
            <a:r>
              <a:rPr lang="ru-RU" sz="2800" b="1" dirty="0" err="1" smtClean="0">
                <a:solidFill>
                  <a:schemeClr val="tx2">
                    <a:lumMod val="50000"/>
                  </a:schemeClr>
                </a:solidFill>
                <a:latin typeface="+mj-lt"/>
              </a:rPr>
              <a:t>evelopment</a:t>
            </a:r>
            <a:r>
              <a:rPr lang="en-US" sz="2800" b="1" dirty="0" smtClean="0">
                <a:solidFill>
                  <a:schemeClr val="tx2">
                    <a:lumMod val="50000"/>
                  </a:schemeClr>
                </a:solidFill>
                <a:latin typeface="+mj-lt"/>
              </a:rPr>
              <a:t>”</a:t>
            </a:r>
          </a:p>
          <a:p>
            <a:pPr lvl="0"/>
            <a:r>
              <a:rPr lang="en-US" sz="2400" i="1" dirty="0" smtClean="0">
                <a:solidFill>
                  <a:schemeClr val="tx2">
                    <a:lumMod val="50000"/>
                  </a:schemeClr>
                </a:solidFill>
                <a:latin typeface="+mj-lt"/>
              </a:rPr>
              <a:t>(</a:t>
            </a:r>
            <a:r>
              <a:rPr lang="en-US" sz="2400" i="1" dirty="0" err="1" smtClean="0">
                <a:solidFill>
                  <a:schemeClr val="tx2">
                    <a:lumMod val="50000"/>
                  </a:schemeClr>
                </a:solidFill>
                <a:latin typeface="+mj-lt"/>
              </a:rPr>
              <a:t>Petrash</a:t>
            </a:r>
            <a:r>
              <a:rPr lang="en-US" sz="2400" i="1" dirty="0" smtClean="0">
                <a:solidFill>
                  <a:schemeClr val="tx2">
                    <a:lumMod val="50000"/>
                  </a:schemeClr>
                </a:solidFill>
                <a:latin typeface="+mj-lt"/>
              </a:rPr>
              <a:t> M.)</a:t>
            </a:r>
          </a:p>
          <a:p>
            <a:pPr lvl="0"/>
            <a:endParaRPr lang="en-US" sz="2400" i="1" dirty="0" smtClean="0">
              <a:solidFill>
                <a:schemeClr val="tx2">
                  <a:lumMod val="50000"/>
                </a:schemeClr>
              </a:solidFill>
              <a:latin typeface="+mj-lt"/>
            </a:endParaRPr>
          </a:p>
          <a:p>
            <a:pPr lvl="0">
              <a:buFont typeface="Wingdings" pitchFamily="2" charset="2"/>
              <a:buChar char="§"/>
            </a:pPr>
            <a:r>
              <a:rPr lang="en-US" sz="2400" dirty="0" smtClean="0">
                <a:solidFill>
                  <a:schemeClr val="tx2">
                    <a:lumMod val="50000"/>
                  </a:schemeClr>
                </a:solidFill>
                <a:latin typeface="+mj-lt"/>
              </a:rPr>
              <a:t>“</a:t>
            </a:r>
            <a:r>
              <a:rPr lang="en-US" sz="2400" dirty="0">
                <a:solidFill>
                  <a:schemeClr val="tx2">
                    <a:lumMod val="50000"/>
                  </a:schemeClr>
                </a:solidFill>
                <a:latin typeface="+mj-lt"/>
              </a:rPr>
              <a:t>Satisfaction with professional </a:t>
            </a:r>
            <a:r>
              <a:rPr lang="en-US" sz="2400" dirty="0" smtClean="0">
                <a:solidFill>
                  <a:schemeClr val="tx2">
                    <a:lumMod val="50000"/>
                  </a:schemeClr>
                </a:solidFill>
                <a:latin typeface="+mj-lt"/>
              </a:rPr>
              <a:t>activities” </a:t>
            </a:r>
            <a:endParaRPr lang="ru-RU" sz="2400" dirty="0">
              <a:solidFill>
                <a:schemeClr val="tx2">
                  <a:lumMod val="50000"/>
                </a:schemeClr>
              </a:solidFill>
              <a:latin typeface="+mj-lt"/>
            </a:endParaRPr>
          </a:p>
          <a:p>
            <a:pPr lvl="0">
              <a:buFont typeface="Wingdings" pitchFamily="2" charset="2"/>
              <a:buChar char="§"/>
            </a:pPr>
            <a:r>
              <a:rPr lang="en-US" sz="2400" dirty="0">
                <a:solidFill>
                  <a:schemeClr val="tx2">
                    <a:lumMod val="50000"/>
                  </a:schemeClr>
                </a:solidFill>
                <a:latin typeface="+mj-lt"/>
              </a:rPr>
              <a:t>“Dedication</a:t>
            </a:r>
            <a:r>
              <a:rPr lang="en-US" sz="2400" dirty="0" smtClean="0">
                <a:solidFill>
                  <a:schemeClr val="tx2">
                    <a:lumMod val="50000"/>
                  </a:schemeClr>
                </a:solidFill>
                <a:latin typeface="+mj-lt"/>
              </a:rPr>
              <a:t>”;</a:t>
            </a:r>
            <a:endParaRPr lang="ru-RU" sz="2400" dirty="0">
              <a:solidFill>
                <a:schemeClr val="tx2">
                  <a:lumMod val="50000"/>
                </a:schemeClr>
              </a:solidFill>
              <a:latin typeface="+mj-lt"/>
            </a:endParaRPr>
          </a:p>
          <a:p>
            <a:pPr lvl="0">
              <a:buFont typeface="Wingdings" pitchFamily="2" charset="2"/>
              <a:buChar char="§"/>
            </a:pPr>
            <a:r>
              <a:rPr lang="en-US" sz="2400" dirty="0">
                <a:solidFill>
                  <a:schemeClr val="tx2">
                    <a:lumMod val="50000"/>
                  </a:schemeClr>
                </a:solidFill>
                <a:latin typeface="+mj-lt"/>
              </a:rPr>
              <a:t>“Adaptation in professional society</a:t>
            </a:r>
            <a:r>
              <a:rPr lang="en-US" sz="2400" dirty="0" smtClean="0">
                <a:solidFill>
                  <a:schemeClr val="tx2">
                    <a:lumMod val="50000"/>
                  </a:schemeClr>
                </a:solidFill>
                <a:latin typeface="+mj-lt"/>
              </a:rPr>
              <a:t>”</a:t>
            </a:r>
            <a:endParaRPr lang="ru-RU" sz="2400" dirty="0">
              <a:solidFill>
                <a:schemeClr val="tx2">
                  <a:lumMod val="50000"/>
                </a:schemeClr>
              </a:solidFill>
              <a:latin typeface="+mj-lt"/>
            </a:endParaRPr>
          </a:p>
          <a:p>
            <a:pPr lvl="0">
              <a:buFont typeface="Wingdings" pitchFamily="2" charset="2"/>
              <a:buChar char="§"/>
            </a:pPr>
            <a:r>
              <a:rPr lang="en-US" sz="2400" dirty="0">
                <a:solidFill>
                  <a:schemeClr val="tx2">
                    <a:lumMod val="50000"/>
                  </a:schemeClr>
                </a:solidFill>
                <a:latin typeface="+mj-lt"/>
              </a:rPr>
              <a:t>“Self-control of behavior”;</a:t>
            </a:r>
            <a:endParaRPr lang="ru-RU" sz="2400" dirty="0">
              <a:solidFill>
                <a:schemeClr val="tx2">
                  <a:lumMod val="50000"/>
                </a:schemeClr>
              </a:solidFill>
              <a:latin typeface="+mj-lt"/>
            </a:endParaRPr>
          </a:p>
          <a:p>
            <a:pPr>
              <a:buFont typeface="Wingdings" pitchFamily="2" charset="2"/>
              <a:buChar char="§"/>
            </a:pPr>
            <a:r>
              <a:rPr lang="ru-RU" sz="2400" dirty="0" smtClean="0">
                <a:solidFill>
                  <a:schemeClr val="tx2">
                    <a:lumMod val="50000"/>
                  </a:schemeClr>
                </a:solidFill>
                <a:latin typeface="+mj-lt"/>
              </a:rPr>
              <a:t>“</a:t>
            </a:r>
            <a:r>
              <a:rPr lang="en-US" sz="2400" dirty="0" smtClean="0">
                <a:solidFill>
                  <a:schemeClr val="tx2">
                    <a:lumMod val="50000"/>
                  </a:schemeClr>
                </a:solidFill>
                <a:latin typeface="+mj-lt"/>
              </a:rPr>
              <a:t>R</a:t>
            </a:r>
            <a:r>
              <a:rPr lang="ru-RU" sz="2400" dirty="0" err="1" smtClean="0">
                <a:solidFill>
                  <a:schemeClr val="tx2">
                    <a:lumMod val="50000"/>
                  </a:schemeClr>
                </a:solidFill>
                <a:latin typeface="+mj-lt"/>
              </a:rPr>
              <a:t>ecover</a:t>
            </a:r>
            <a:r>
              <a:rPr lang="ru-RU" sz="2400" dirty="0" smtClean="0">
                <a:solidFill>
                  <a:schemeClr val="tx2">
                    <a:lumMod val="50000"/>
                  </a:schemeClr>
                </a:solidFill>
                <a:latin typeface="+mj-lt"/>
              </a:rPr>
              <a:t>”</a:t>
            </a:r>
            <a:r>
              <a:rPr lang="en-US" sz="2400" dirty="0" smtClean="0">
                <a:solidFill>
                  <a:schemeClr val="tx2">
                    <a:lumMod val="50000"/>
                  </a:schemeClr>
                </a:solidFill>
                <a:latin typeface="+mj-lt"/>
              </a:rPr>
              <a:t>.</a:t>
            </a:r>
            <a:endParaRPr lang="ru-RU" sz="2400" b="1" dirty="0">
              <a:solidFill>
                <a:schemeClr val="tx2">
                  <a:lumMod val="50000"/>
                </a:schemeClr>
              </a:solidFill>
              <a:latin typeface="+mj-lt"/>
            </a:endParaRPr>
          </a:p>
        </p:txBody>
      </p:sp>
      <p:sp>
        <p:nvSpPr>
          <p:cNvPr id="6" name="Прямоугольник 5"/>
          <p:cNvSpPr/>
          <p:nvPr/>
        </p:nvSpPr>
        <p:spPr>
          <a:xfrm>
            <a:off x="214282" y="3143248"/>
            <a:ext cx="3571900" cy="34290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smtClean="0">
                <a:solidFill>
                  <a:schemeClr val="tx2">
                    <a:lumMod val="50000"/>
                  </a:schemeClr>
                </a:solidFill>
                <a:latin typeface="+mj-lt"/>
              </a:rPr>
              <a:t>Semantic Differential of Intergenerational Relationships </a:t>
            </a:r>
          </a:p>
          <a:p>
            <a:pPr algn="ctr"/>
            <a:r>
              <a:rPr lang="en-US" sz="2400" i="1" dirty="0" smtClean="0">
                <a:solidFill>
                  <a:schemeClr val="tx2">
                    <a:lumMod val="50000"/>
                  </a:schemeClr>
                </a:solidFill>
                <a:latin typeface="+mj-lt"/>
              </a:rPr>
              <a:t>(</a:t>
            </a:r>
            <a:r>
              <a:rPr lang="en-US" sz="2400" i="1" dirty="0">
                <a:solidFill>
                  <a:schemeClr val="tx2">
                    <a:lumMod val="50000"/>
                  </a:schemeClr>
                </a:solidFill>
                <a:latin typeface="+mj-lt"/>
              </a:rPr>
              <a:t>Montero-Lopez, </a:t>
            </a:r>
            <a:r>
              <a:rPr lang="en-US" sz="2400" i="1" dirty="0" err="1">
                <a:solidFill>
                  <a:schemeClr val="tx2">
                    <a:lumMod val="50000"/>
                  </a:schemeClr>
                </a:solidFill>
                <a:latin typeface="+mj-lt"/>
              </a:rPr>
              <a:t>Strizhitskaya</a:t>
            </a:r>
            <a:r>
              <a:rPr lang="en-US" sz="2400" i="1" dirty="0" smtClean="0">
                <a:solidFill>
                  <a:schemeClr val="tx2">
                    <a:lumMod val="50000"/>
                  </a:schemeClr>
                </a:solidFill>
                <a:latin typeface="+mj-lt"/>
              </a:rPr>
              <a:t>)</a:t>
            </a:r>
          </a:p>
          <a:p>
            <a:pPr>
              <a:buFont typeface="Arial" pitchFamily="34" charset="0"/>
              <a:buChar char="•"/>
            </a:pPr>
            <a:r>
              <a:rPr lang="ru-RU" sz="2400" dirty="0" err="1" smtClean="0">
                <a:solidFill>
                  <a:schemeClr val="tx2">
                    <a:lumMod val="50000"/>
                  </a:schemeClr>
                </a:solidFill>
              </a:rPr>
              <a:t>evaluate</a:t>
            </a:r>
            <a:r>
              <a:rPr lang="ru-RU" sz="2400" dirty="0" smtClean="0">
                <a:solidFill>
                  <a:schemeClr val="tx2">
                    <a:lumMod val="50000"/>
                  </a:schemeClr>
                </a:solidFill>
                <a:latin typeface="+mj-lt"/>
              </a:rPr>
              <a:t>(</a:t>
            </a:r>
            <a:r>
              <a:rPr lang="en-US" sz="2400" dirty="0" err="1" smtClean="0">
                <a:solidFill>
                  <a:schemeClr val="tx2">
                    <a:lumMod val="50000"/>
                  </a:schemeClr>
                </a:solidFill>
                <a:latin typeface="+mj-lt"/>
              </a:rPr>
              <a:t>Ev</a:t>
            </a:r>
            <a:r>
              <a:rPr lang="ru-RU" sz="2400" dirty="0" smtClean="0">
                <a:solidFill>
                  <a:schemeClr val="tx2">
                    <a:lumMod val="50000"/>
                  </a:schemeClr>
                </a:solidFill>
                <a:latin typeface="+mj-lt"/>
              </a:rPr>
              <a:t>)</a:t>
            </a:r>
            <a:endParaRPr lang="en-US" sz="2400" dirty="0" smtClean="0">
              <a:solidFill>
                <a:schemeClr val="tx2">
                  <a:lumMod val="50000"/>
                </a:schemeClr>
              </a:solidFill>
              <a:latin typeface="+mj-lt"/>
            </a:endParaRPr>
          </a:p>
          <a:p>
            <a:pPr>
              <a:buFont typeface="Arial" pitchFamily="34" charset="0"/>
              <a:buChar char="•"/>
            </a:pPr>
            <a:r>
              <a:rPr lang="ru-RU" sz="2400" dirty="0" err="1" smtClean="0">
                <a:solidFill>
                  <a:schemeClr val="tx2">
                    <a:lumMod val="50000"/>
                  </a:schemeClr>
                </a:solidFill>
                <a:latin typeface="+mj-lt"/>
              </a:rPr>
              <a:t>strength</a:t>
            </a:r>
            <a:r>
              <a:rPr lang="ru-RU" sz="2400" dirty="0" smtClean="0">
                <a:solidFill>
                  <a:schemeClr val="tx2">
                    <a:lumMod val="50000"/>
                  </a:schemeClr>
                </a:solidFill>
                <a:latin typeface="+mj-lt"/>
              </a:rPr>
              <a:t> </a:t>
            </a:r>
            <a:r>
              <a:rPr lang="ru-RU" sz="2400" dirty="0">
                <a:solidFill>
                  <a:schemeClr val="tx2">
                    <a:lumMod val="50000"/>
                  </a:schemeClr>
                </a:solidFill>
                <a:latin typeface="+mj-lt"/>
              </a:rPr>
              <a:t>(S) </a:t>
            </a:r>
            <a:endParaRPr lang="en-US" sz="2400" dirty="0" smtClean="0">
              <a:solidFill>
                <a:schemeClr val="tx2">
                  <a:lumMod val="50000"/>
                </a:schemeClr>
              </a:solidFill>
              <a:latin typeface="+mj-lt"/>
            </a:endParaRPr>
          </a:p>
          <a:p>
            <a:pPr>
              <a:buFont typeface="Arial" pitchFamily="34" charset="0"/>
              <a:buChar char="•"/>
            </a:pPr>
            <a:r>
              <a:rPr lang="ru-RU" sz="2400" dirty="0" err="1" smtClean="0">
                <a:solidFill>
                  <a:schemeClr val="tx2">
                    <a:lumMod val="50000"/>
                  </a:schemeClr>
                </a:solidFill>
                <a:latin typeface="+mj-lt"/>
              </a:rPr>
              <a:t>activity</a:t>
            </a:r>
            <a:r>
              <a:rPr lang="ru-RU" sz="2400" dirty="0" smtClean="0">
                <a:solidFill>
                  <a:schemeClr val="tx2">
                    <a:lumMod val="50000"/>
                  </a:schemeClr>
                </a:solidFill>
                <a:latin typeface="+mj-lt"/>
              </a:rPr>
              <a:t> </a:t>
            </a:r>
            <a:r>
              <a:rPr lang="ru-RU" sz="2400" dirty="0">
                <a:solidFill>
                  <a:schemeClr val="tx2">
                    <a:lumMod val="50000"/>
                  </a:schemeClr>
                </a:solidFill>
                <a:latin typeface="+mj-lt"/>
              </a:rPr>
              <a:t>(</a:t>
            </a:r>
            <a:r>
              <a:rPr lang="ru-RU" sz="2400" dirty="0" smtClean="0">
                <a:solidFill>
                  <a:schemeClr val="tx2">
                    <a:lumMod val="50000"/>
                  </a:schemeClr>
                </a:solidFill>
                <a:latin typeface="+mj-lt"/>
              </a:rPr>
              <a:t>A</a:t>
            </a:r>
            <a:r>
              <a:rPr lang="en-US" sz="2400" dirty="0" smtClean="0">
                <a:solidFill>
                  <a:schemeClr val="tx2">
                    <a:lumMod val="50000"/>
                  </a:schemeClr>
                </a:solidFill>
                <a:latin typeface="+mj-lt"/>
              </a:rPr>
              <a:t>ct</a:t>
            </a:r>
            <a:r>
              <a:rPr lang="ru-RU" sz="2400" dirty="0" smtClean="0">
                <a:solidFill>
                  <a:schemeClr val="tx2">
                    <a:lumMod val="50000"/>
                  </a:schemeClr>
                </a:solidFill>
                <a:latin typeface="+mj-lt"/>
              </a:rPr>
              <a:t>)</a:t>
            </a:r>
            <a:endParaRPr lang="ru-RU" sz="2400" b="1" dirty="0">
              <a:solidFill>
                <a:schemeClr val="tx2">
                  <a:lumMod val="50000"/>
                </a:schemeClr>
              </a:solidFill>
              <a:latin typeface="+mj-lt"/>
            </a:endParaRPr>
          </a:p>
        </p:txBody>
      </p:sp>
      <p:sp>
        <p:nvSpPr>
          <p:cNvPr id="7" name="Прямоугольник 6"/>
          <p:cNvSpPr/>
          <p:nvPr/>
        </p:nvSpPr>
        <p:spPr>
          <a:xfrm>
            <a:off x="2643174" y="214290"/>
            <a:ext cx="3429024" cy="92867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cap="all" dirty="0" smtClean="0">
                <a:solidFill>
                  <a:srgbClr val="C00000"/>
                </a:solidFill>
                <a:latin typeface="+mj-lt"/>
              </a:rPr>
              <a:t>Measure</a:t>
            </a:r>
            <a:endParaRPr lang="ru-RU" sz="3600" dirty="0">
              <a:latin typeface="+mj-lt"/>
            </a:endParaRPr>
          </a:p>
        </p:txBody>
      </p:sp>
      <p:cxnSp>
        <p:nvCxnSpPr>
          <p:cNvPr id="9" name="Shape 8"/>
          <p:cNvCxnSpPr>
            <a:stCxn id="7" idx="1"/>
            <a:endCxn id="4" idx="0"/>
          </p:cNvCxnSpPr>
          <p:nvPr/>
        </p:nvCxnSpPr>
        <p:spPr>
          <a:xfrm rot="10800000" flipV="1">
            <a:off x="2000232" y="678624"/>
            <a:ext cx="642942" cy="750111"/>
          </a:xfrm>
          <a:prstGeom prst="bentConnector2">
            <a:avLst/>
          </a:prstGeom>
          <a:ln w="762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hape 10"/>
          <p:cNvCxnSpPr>
            <a:stCxn id="7" idx="3"/>
            <a:endCxn id="5" idx="0"/>
          </p:cNvCxnSpPr>
          <p:nvPr/>
        </p:nvCxnSpPr>
        <p:spPr>
          <a:xfrm>
            <a:off x="6072198" y="678625"/>
            <a:ext cx="750099" cy="750111"/>
          </a:xfrm>
          <a:prstGeom prst="bentConnector2">
            <a:avLst/>
          </a:prstGeom>
          <a:ln w="762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hape 12"/>
          <p:cNvCxnSpPr>
            <a:stCxn id="7" idx="2"/>
            <a:endCxn id="6" idx="3"/>
          </p:cNvCxnSpPr>
          <p:nvPr/>
        </p:nvCxnSpPr>
        <p:spPr>
          <a:xfrm rot="5400000">
            <a:off x="2214534" y="2714608"/>
            <a:ext cx="3714800" cy="571504"/>
          </a:xfrm>
          <a:prstGeom prst="bentConnector2">
            <a:avLst/>
          </a:prstGeom>
          <a:ln w="762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4000" b="1" dirty="0" smtClean="0">
                <a:solidFill>
                  <a:srgbClr val="C00000"/>
                </a:solidFill>
              </a:rPr>
              <a:t>Results / </a:t>
            </a:r>
            <a:r>
              <a:rPr lang="en-US" sz="3600" b="1" dirty="0" smtClean="0">
                <a:solidFill>
                  <a:schemeClr val="tx2">
                    <a:lumMod val="75000"/>
                  </a:schemeClr>
                </a:solidFill>
              </a:rPr>
              <a:t>Comparative analysis</a:t>
            </a:r>
            <a:endParaRPr lang="ru-RU" sz="4000" b="1" dirty="0">
              <a:solidFill>
                <a:schemeClr val="tx2">
                  <a:lumMod val="75000"/>
                </a:schemeClr>
              </a:solidFill>
            </a:endParaRPr>
          </a:p>
        </p:txBody>
      </p:sp>
      <p:sp>
        <p:nvSpPr>
          <p:cNvPr id="7" name="Прямоугольник 6"/>
          <p:cNvSpPr/>
          <p:nvPr/>
        </p:nvSpPr>
        <p:spPr>
          <a:xfrm>
            <a:off x="285720" y="5857892"/>
            <a:ext cx="414340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Fig.1. Parameters of intergenerational relationships for male and female samples (</a:t>
            </a:r>
            <a:r>
              <a:rPr lang="en-US" sz="1400" dirty="0" err="1" smtClean="0"/>
              <a:t>N</a:t>
            </a:r>
            <a:r>
              <a:rPr lang="en-US" sz="1400" baseline="-25000" dirty="0" err="1" smtClean="0"/>
              <a:t>male</a:t>
            </a:r>
            <a:r>
              <a:rPr lang="en-US" sz="1400" dirty="0" smtClean="0"/>
              <a:t>=163; </a:t>
            </a:r>
            <a:r>
              <a:rPr lang="en-US" sz="1400" dirty="0" err="1" smtClean="0"/>
              <a:t>N</a:t>
            </a:r>
            <a:r>
              <a:rPr lang="en-US" sz="1400" baseline="-25000" dirty="0" err="1" smtClean="0"/>
              <a:t>female</a:t>
            </a:r>
            <a:r>
              <a:rPr lang="en-US" sz="1400" dirty="0" smtClean="0"/>
              <a:t>= 175)</a:t>
            </a:r>
            <a:endParaRPr lang="ru-RU" sz="1400" dirty="0"/>
          </a:p>
        </p:txBody>
      </p:sp>
      <p:sp>
        <p:nvSpPr>
          <p:cNvPr id="8" name="Прямоугольник 7"/>
          <p:cNvSpPr/>
          <p:nvPr/>
        </p:nvSpPr>
        <p:spPr>
          <a:xfrm>
            <a:off x="4714876" y="5857892"/>
            <a:ext cx="414340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Fig.2. Factors of professional development for male and female samples (</a:t>
            </a:r>
            <a:r>
              <a:rPr lang="en-US" sz="1400" dirty="0" err="1" smtClean="0"/>
              <a:t>N</a:t>
            </a:r>
            <a:r>
              <a:rPr lang="en-US" sz="1400" baseline="-25000" dirty="0" err="1" smtClean="0"/>
              <a:t>male</a:t>
            </a:r>
            <a:r>
              <a:rPr lang="en-US" sz="1400" dirty="0" smtClean="0"/>
              <a:t>=163; </a:t>
            </a:r>
            <a:r>
              <a:rPr lang="en-US" sz="1400" dirty="0" err="1" smtClean="0"/>
              <a:t>N</a:t>
            </a:r>
            <a:r>
              <a:rPr lang="en-US" sz="1400" baseline="-25000" dirty="0" err="1" smtClean="0"/>
              <a:t>female</a:t>
            </a:r>
            <a:r>
              <a:rPr lang="en-US" sz="1400" dirty="0" smtClean="0"/>
              <a:t>= 175)</a:t>
            </a:r>
            <a:endParaRPr lang="ru-RU" sz="1400" dirty="0"/>
          </a:p>
        </p:txBody>
      </p:sp>
      <p:graphicFrame>
        <p:nvGraphicFramePr>
          <p:cNvPr id="9" name="Диаграмма 8"/>
          <p:cNvGraphicFramePr/>
          <p:nvPr/>
        </p:nvGraphicFramePr>
        <p:xfrm>
          <a:off x="142845" y="857232"/>
          <a:ext cx="4357717" cy="47149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Диаграмма 9"/>
          <p:cNvGraphicFramePr/>
          <p:nvPr/>
        </p:nvGraphicFramePr>
        <p:xfrm>
          <a:off x="4786314" y="857232"/>
          <a:ext cx="4176710" cy="47149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4000" b="1" dirty="0" smtClean="0">
                <a:solidFill>
                  <a:srgbClr val="C00000"/>
                </a:solidFill>
              </a:rPr>
              <a:t>Results / </a:t>
            </a:r>
            <a:r>
              <a:rPr lang="en-US" sz="3600" b="1" dirty="0" smtClean="0">
                <a:solidFill>
                  <a:schemeClr val="tx2">
                    <a:lumMod val="75000"/>
                  </a:schemeClr>
                </a:solidFill>
              </a:rPr>
              <a:t>Comparative analysis</a:t>
            </a:r>
            <a:endParaRPr lang="ru-RU" sz="4000" b="1" dirty="0">
              <a:solidFill>
                <a:schemeClr val="tx2">
                  <a:lumMod val="75000"/>
                </a:schemeClr>
              </a:solidFill>
            </a:endParaRPr>
          </a:p>
        </p:txBody>
      </p:sp>
      <p:sp>
        <p:nvSpPr>
          <p:cNvPr id="8" name="Прямоугольник 7"/>
          <p:cNvSpPr/>
          <p:nvPr/>
        </p:nvSpPr>
        <p:spPr>
          <a:xfrm>
            <a:off x="428596" y="5857892"/>
            <a:ext cx="857256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Fig.3. Emotional attitude to the professional future for male and female samples (</a:t>
            </a:r>
            <a:r>
              <a:rPr lang="en-US" sz="1400" dirty="0" err="1" smtClean="0"/>
              <a:t>N</a:t>
            </a:r>
            <a:r>
              <a:rPr lang="en-US" sz="1400" baseline="-25000" dirty="0" err="1" smtClean="0"/>
              <a:t>male</a:t>
            </a:r>
            <a:r>
              <a:rPr lang="en-US" sz="1400" dirty="0" smtClean="0"/>
              <a:t>=163; </a:t>
            </a:r>
            <a:r>
              <a:rPr lang="en-US" sz="1400" dirty="0" err="1" smtClean="0"/>
              <a:t>N</a:t>
            </a:r>
            <a:r>
              <a:rPr lang="en-US" sz="1400" baseline="-25000" dirty="0" err="1" smtClean="0"/>
              <a:t>female</a:t>
            </a:r>
            <a:r>
              <a:rPr lang="en-US" sz="1400" dirty="0" smtClean="0"/>
              <a:t>= 175)</a:t>
            </a:r>
            <a:endParaRPr lang="ru-RU" sz="1400" dirty="0"/>
          </a:p>
        </p:txBody>
      </p:sp>
      <p:graphicFrame>
        <p:nvGraphicFramePr>
          <p:cNvPr id="13" name="Диаграмма 12"/>
          <p:cNvGraphicFramePr/>
          <p:nvPr/>
        </p:nvGraphicFramePr>
        <p:xfrm>
          <a:off x="500034" y="1214422"/>
          <a:ext cx="8215370" cy="42148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1071538" y="857232"/>
            <a:ext cx="714380"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lumMod val="50000"/>
                  </a:schemeClr>
                </a:solidFill>
              </a:rPr>
              <a:t>SPA</a:t>
            </a:r>
            <a:endParaRPr lang="ru-RU" dirty="0"/>
          </a:p>
        </p:txBody>
      </p:sp>
      <p:sp>
        <p:nvSpPr>
          <p:cNvPr id="12" name="Скругленный прямоугольник 11"/>
          <p:cNvSpPr/>
          <p:nvPr/>
        </p:nvSpPr>
        <p:spPr>
          <a:xfrm>
            <a:off x="6286512" y="3357562"/>
            <a:ext cx="2428892" cy="71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chemeClr val="tx2">
                    <a:lumMod val="50000"/>
                  </a:schemeClr>
                </a:solidFill>
              </a:rPr>
              <a:t>Evaluate</a:t>
            </a:r>
          </a:p>
          <a:p>
            <a:pPr algn="ctr"/>
            <a:r>
              <a:rPr lang="en-US" dirty="0" smtClean="0">
                <a:solidFill>
                  <a:schemeClr val="tx2">
                    <a:lumMod val="50000"/>
                  </a:schemeClr>
                </a:solidFill>
              </a:rPr>
              <a:t>Grandparents</a:t>
            </a:r>
            <a:endParaRPr lang="ru-RU" dirty="0"/>
          </a:p>
        </p:txBody>
      </p:sp>
      <p:sp>
        <p:nvSpPr>
          <p:cNvPr id="13" name="Скругленный прямоугольник 12"/>
          <p:cNvSpPr/>
          <p:nvPr/>
        </p:nvSpPr>
        <p:spPr>
          <a:xfrm>
            <a:off x="428596" y="3357562"/>
            <a:ext cx="2643206" cy="71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solidFill>
                  <a:schemeClr val="tx2">
                    <a:lumMod val="50000"/>
                  </a:schemeClr>
                </a:solidFill>
              </a:rPr>
              <a:t>A</a:t>
            </a:r>
            <a:r>
              <a:rPr lang="ru-RU" b="1" dirty="0" err="1" smtClean="0">
                <a:solidFill>
                  <a:schemeClr val="tx2">
                    <a:lumMod val="50000"/>
                  </a:schemeClr>
                </a:solidFill>
              </a:rPr>
              <a:t>ct</a:t>
            </a:r>
            <a:r>
              <a:rPr lang="en-US" b="1" dirty="0" err="1" smtClean="0">
                <a:solidFill>
                  <a:schemeClr val="tx2">
                    <a:lumMod val="50000"/>
                  </a:schemeClr>
                </a:solidFill>
              </a:rPr>
              <a:t>ivity</a:t>
            </a:r>
            <a:endParaRPr lang="en-US" b="1" dirty="0" smtClean="0">
              <a:solidFill>
                <a:schemeClr val="tx2">
                  <a:lumMod val="50000"/>
                </a:schemeClr>
              </a:solidFill>
            </a:endParaRPr>
          </a:p>
          <a:p>
            <a:pPr algn="ctr"/>
            <a:r>
              <a:rPr lang="en-US" dirty="0" smtClean="0">
                <a:solidFill>
                  <a:schemeClr val="tx2">
                    <a:lumMod val="50000"/>
                  </a:schemeClr>
                </a:solidFill>
              </a:rPr>
              <a:t>Grandparents</a:t>
            </a:r>
            <a:endParaRPr lang="ru-RU" dirty="0"/>
          </a:p>
        </p:txBody>
      </p:sp>
      <p:sp>
        <p:nvSpPr>
          <p:cNvPr id="15" name="Скругленный прямоугольник 14"/>
          <p:cNvSpPr/>
          <p:nvPr/>
        </p:nvSpPr>
        <p:spPr>
          <a:xfrm>
            <a:off x="214282" y="857232"/>
            <a:ext cx="714380"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D</a:t>
            </a:r>
            <a:endParaRPr lang="ru-RU" dirty="0"/>
          </a:p>
        </p:txBody>
      </p:sp>
      <p:sp>
        <p:nvSpPr>
          <p:cNvPr id="23" name="Прямоугольник 22"/>
          <p:cNvSpPr/>
          <p:nvPr/>
        </p:nvSpPr>
        <p:spPr>
          <a:xfrm>
            <a:off x="285720" y="6215082"/>
            <a:ext cx="857256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Fig.4. Model of regression analysis</a:t>
            </a:r>
            <a:endParaRPr lang="ru-RU" sz="1400" dirty="0"/>
          </a:p>
        </p:txBody>
      </p:sp>
      <p:sp>
        <p:nvSpPr>
          <p:cNvPr id="27" name="Скругленный прямоугольник 26"/>
          <p:cNvSpPr/>
          <p:nvPr/>
        </p:nvSpPr>
        <p:spPr>
          <a:xfrm>
            <a:off x="3428992" y="3357562"/>
            <a:ext cx="2428892" cy="71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err="1" smtClean="0">
                <a:solidFill>
                  <a:schemeClr val="tx2">
                    <a:lumMod val="50000"/>
                  </a:schemeClr>
                </a:solidFill>
              </a:rPr>
              <a:t>Strenght</a:t>
            </a:r>
            <a:r>
              <a:rPr lang="ru-RU" b="1" dirty="0" smtClean="0">
                <a:solidFill>
                  <a:schemeClr val="tx2">
                    <a:lumMod val="50000"/>
                  </a:schemeClr>
                </a:solidFill>
              </a:rPr>
              <a:t> </a:t>
            </a:r>
            <a:endParaRPr lang="en-US" b="1" dirty="0" smtClean="0">
              <a:solidFill>
                <a:schemeClr val="tx2">
                  <a:lumMod val="50000"/>
                </a:schemeClr>
              </a:solidFill>
            </a:endParaRPr>
          </a:p>
          <a:p>
            <a:pPr algn="ctr"/>
            <a:r>
              <a:rPr lang="en-US" dirty="0" smtClean="0">
                <a:solidFill>
                  <a:schemeClr val="tx2">
                    <a:lumMod val="50000"/>
                  </a:schemeClr>
                </a:solidFill>
              </a:rPr>
              <a:t>Grandparents</a:t>
            </a:r>
            <a:endParaRPr lang="ru-RU" dirty="0"/>
          </a:p>
        </p:txBody>
      </p:sp>
      <p:sp>
        <p:nvSpPr>
          <p:cNvPr id="59" name="Скругленный прямоугольник 58"/>
          <p:cNvSpPr/>
          <p:nvPr/>
        </p:nvSpPr>
        <p:spPr>
          <a:xfrm>
            <a:off x="2786050" y="857232"/>
            <a:ext cx="714380"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lumMod val="50000"/>
                  </a:schemeClr>
                </a:solidFill>
              </a:rPr>
              <a:t>SCB</a:t>
            </a:r>
            <a:endParaRPr lang="ru-RU" dirty="0"/>
          </a:p>
        </p:txBody>
      </p:sp>
      <p:sp>
        <p:nvSpPr>
          <p:cNvPr id="60" name="Скругленный прямоугольник 59"/>
          <p:cNvSpPr/>
          <p:nvPr/>
        </p:nvSpPr>
        <p:spPr>
          <a:xfrm>
            <a:off x="1928794" y="857232"/>
            <a:ext cx="714380"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lumMod val="50000"/>
                  </a:schemeClr>
                </a:solidFill>
              </a:rPr>
              <a:t>Ad</a:t>
            </a:r>
            <a:endParaRPr lang="ru-RU" dirty="0"/>
          </a:p>
        </p:txBody>
      </p:sp>
      <p:sp>
        <p:nvSpPr>
          <p:cNvPr id="62" name="Скругленный прямоугольник 61"/>
          <p:cNvSpPr/>
          <p:nvPr/>
        </p:nvSpPr>
        <p:spPr>
          <a:xfrm>
            <a:off x="3571868" y="857232"/>
            <a:ext cx="714380"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R</a:t>
            </a:r>
            <a:endParaRPr lang="ru-RU" dirty="0"/>
          </a:p>
        </p:txBody>
      </p:sp>
      <p:sp>
        <p:nvSpPr>
          <p:cNvPr id="109" name="Прямоугольник 108"/>
          <p:cNvSpPr/>
          <p:nvPr/>
        </p:nvSpPr>
        <p:spPr>
          <a:xfrm>
            <a:off x="357158" y="4357694"/>
            <a:ext cx="8501122" cy="157163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en-US" b="1" dirty="0" smtClean="0"/>
              <a:t>“D” </a:t>
            </a:r>
            <a:r>
              <a:rPr lang="en-US" dirty="0" smtClean="0"/>
              <a:t>– dedication</a:t>
            </a:r>
          </a:p>
          <a:p>
            <a:r>
              <a:rPr lang="en-US" b="1" dirty="0" smtClean="0"/>
              <a:t>“SPA” </a:t>
            </a:r>
            <a:r>
              <a:rPr lang="en-US" dirty="0" smtClean="0"/>
              <a:t>- Satisfaction with professional activities</a:t>
            </a:r>
          </a:p>
          <a:p>
            <a:r>
              <a:rPr lang="en-US" b="1" dirty="0" smtClean="0"/>
              <a:t>“Ad” </a:t>
            </a:r>
            <a:r>
              <a:rPr lang="en-US" dirty="0" smtClean="0"/>
              <a:t>- Adaptation in professional society</a:t>
            </a:r>
          </a:p>
          <a:p>
            <a:r>
              <a:rPr lang="en-US" b="1" dirty="0" smtClean="0"/>
              <a:t>“SCB” </a:t>
            </a:r>
            <a:r>
              <a:rPr lang="en-US" dirty="0" smtClean="0"/>
              <a:t>- Self-control of behavior</a:t>
            </a:r>
          </a:p>
          <a:p>
            <a:r>
              <a:rPr lang="en-US" b="1" dirty="0" smtClean="0"/>
              <a:t>“R” </a:t>
            </a:r>
            <a:r>
              <a:rPr lang="en-US" dirty="0" smtClean="0"/>
              <a:t>- Recover</a:t>
            </a:r>
            <a:endParaRPr lang="ru-RU" dirty="0"/>
          </a:p>
        </p:txBody>
      </p:sp>
      <p:sp>
        <p:nvSpPr>
          <p:cNvPr id="111" name="Скругленный прямоугольник 110"/>
          <p:cNvSpPr/>
          <p:nvPr/>
        </p:nvSpPr>
        <p:spPr>
          <a:xfrm>
            <a:off x="4500562" y="857232"/>
            <a:ext cx="1357322"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Negative emotions</a:t>
            </a:r>
            <a:endParaRPr lang="ru-RU" dirty="0"/>
          </a:p>
        </p:txBody>
      </p:sp>
      <p:sp>
        <p:nvSpPr>
          <p:cNvPr id="112" name="Скругленный прямоугольник 111"/>
          <p:cNvSpPr/>
          <p:nvPr/>
        </p:nvSpPr>
        <p:spPr>
          <a:xfrm>
            <a:off x="6072198" y="857232"/>
            <a:ext cx="1357322"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Indifferent emotions</a:t>
            </a:r>
            <a:endParaRPr lang="ru-RU" dirty="0"/>
          </a:p>
        </p:txBody>
      </p:sp>
      <p:sp>
        <p:nvSpPr>
          <p:cNvPr id="113" name="Скругленный прямоугольник 112"/>
          <p:cNvSpPr/>
          <p:nvPr/>
        </p:nvSpPr>
        <p:spPr>
          <a:xfrm>
            <a:off x="7572396" y="857232"/>
            <a:ext cx="1357322"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Positive emotions</a:t>
            </a:r>
            <a:endParaRPr lang="ru-RU" dirty="0"/>
          </a:p>
        </p:txBody>
      </p:sp>
      <p:cxnSp>
        <p:nvCxnSpPr>
          <p:cNvPr id="115" name="Прямая со стрелкой 114"/>
          <p:cNvCxnSpPr>
            <a:stCxn id="13" idx="0"/>
            <a:endCxn id="15" idx="2"/>
          </p:cNvCxnSpPr>
          <p:nvPr/>
        </p:nvCxnSpPr>
        <p:spPr>
          <a:xfrm rot="16200000" flipV="1">
            <a:off x="232142" y="1839504"/>
            <a:ext cx="1857388" cy="117872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7" name="Прямая со стрелкой 116"/>
          <p:cNvCxnSpPr>
            <a:stCxn id="27" idx="0"/>
            <a:endCxn id="7" idx="2"/>
          </p:cNvCxnSpPr>
          <p:nvPr/>
        </p:nvCxnSpPr>
        <p:spPr>
          <a:xfrm rot="16200000" flipV="1">
            <a:off x="2107389" y="821513"/>
            <a:ext cx="1857388" cy="3214710"/>
          </a:xfrm>
          <a:prstGeom prst="straightConnector1">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119" name="Прямая со стрелкой 118"/>
          <p:cNvCxnSpPr>
            <a:stCxn id="13" idx="0"/>
            <a:endCxn id="7" idx="2"/>
          </p:cNvCxnSpPr>
          <p:nvPr/>
        </p:nvCxnSpPr>
        <p:spPr>
          <a:xfrm rot="16200000" flipV="1">
            <a:off x="660770" y="2268132"/>
            <a:ext cx="1857388" cy="32147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1" name="Прямая со стрелкой 120"/>
          <p:cNvCxnSpPr>
            <a:stCxn id="27" idx="0"/>
            <a:endCxn id="60" idx="2"/>
          </p:cNvCxnSpPr>
          <p:nvPr/>
        </p:nvCxnSpPr>
        <p:spPr>
          <a:xfrm rot="16200000" flipV="1">
            <a:off x="2536017" y="1250141"/>
            <a:ext cx="1857388" cy="2357454"/>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23" name="Прямая со стрелкой 122"/>
          <p:cNvCxnSpPr>
            <a:stCxn id="12" idx="0"/>
            <a:endCxn id="60" idx="2"/>
          </p:cNvCxnSpPr>
          <p:nvPr/>
        </p:nvCxnSpPr>
        <p:spPr>
          <a:xfrm rot="16200000" flipV="1">
            <a:off x="3964777" y="-178619"/>
            <a:ext cx="1857388" cy="521497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a:stCxn id="13" idx="0"/>
            <a:endCxn id="59" idx="2"/>
          </p:cNvCxnSpPr>
          <p:nvPr/>
        </p:nvCxnSpPr>
        <p:spPr>
          <a:xfrm rot="5400000" flipH="1" flipV="1">
            <a:off x="1518025" y="1732348"/>
            <a:ext cx="1857388" cy="1393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a:stCxn id="27" idx="0"/>
            <a:endCxn id="62" idx="2"/>
          </p:cNvCxnSpPr>
          <p:nvPr/>
        </p:nvCxnSpPr>
        <p:spPr>
          <a:xfrm rot="16200000" flipV="1">
            <a:off x="3357554" y="2071678"/>
            <a:ext cx="1857388" cy="714380"/>
          </a:xfrm>
          <a:prstGeom prst="straightConnector1">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129" name="Прямая со стрелкой 128"/>
          <p:cNvCxnSpPr>
            <a:stCxn id="13" idx="0"/>
            <a:endCxn id="62" idx="2"/>
          </p:cNvCxnSpPr>
          <p:nvPr/>
        </p:nvCxnSpPr>
        <p:spPr>
          <a:xfrm rot="5400000" flipH="1" flipV="1">
            <a:off x="1910934" y="1339439"/>
            <a:ext cx="1857388" cy="217885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1" name="Прямая со стрелкой 130"/>
          <p:cNvCxnSpPr>
            <a:stCxn id="13" idx="0"/>
            <a:endCxn id="111" idx="2"/>
          </p:cNvCxnSpPr>
          <p:nvPr/>
        </p:nvCxnSpPr>
        <p:spPr>
          <a:xfrm rot="5400000" flipH="1" flipV="1">
            <a:off x="2536017" y="714356"/>
            <a:ext cx="1857388" cy="3429024"/>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33" name="Прямая со стрелкой 132"/>
          <p:cNvCxnSpPr>
            <a:stCxn id="27" idx="0"/>
            <a:endCxn id="111" idx="2"/>
          </p:cNvCxnSpPr>
          <p:nvPr/>
        </p:nvCxnSpPr>
        <p:spPr>
          <a:xfrm rot="5400000" flipH="1" flipV="1">
            <a:off x="3982636" y="2160976"/>
            <a:ext cx="1857388" cy="53578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5" name="Прямая со стрелкой 134"/>
          <p:cNvCxnSpPr>
            <a:stCxn id="12" idx="0"/>
            <a:endCxn id="112" idx="2"/>
          </p:cNvCxnSpPr>
          <p:nvPr/>
        </p:nvCxnSpPr>
        <p:spPr>
          <a:xfrm rot="16200000" flipV="1">
            <a:off x="6197215" y="2053818"/>
            <a:ext cx="1857388" cy="750099"/>
          </a:xfrm>
          <a:prstGeom prst="straightConnector1">
            <a:avLst/>
          </a:prstGeom>
          <a:ln w="28575">
            <a:prstDash val="lgDash"/>
            <a:tailEnd type="arrow"/>
          </a:ln>
        </p:spPr>
        <p:style>
          <a:lnRef idx="1">
            <a:schemeClr val="accent1"/>
          </a:lnRef>
          <a:fillRef idx="0">
            <a:schemeClr val="accent1"/>
          </a:fillRef>
          <a:effectRef idx="0">
            <a:schemeClr val="accent1"/>
          </a:effectRef>
          <a:fontRef idx="minor">
            <a:schemeClr val="tx1"/>
          </a:fontRef>
        </p:style>
      </p:cxnSp>
      <p:cxnSp>
        <p:nvCxnSpPr>
          <p:cNvPr id="137" name="Прямая со стрелкой 136"/>
          <p:cNvCxnSpPr>
            <a:stCxn id="12" idx="0"/>
            <a:endCxn id="113" idx="2"/>
          </p:cNvCxnSpPr>
          <p:nvPr/>
        </p:nvCxnSpPr>
        <p:spPr>
          <a:xfrm rot="5400000" flipH="1" flipV="1">
            <a:off x="6947313" y="2053819"/>
            <a:ext cx="1857388" cy="75009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04088"/>
            <a:ext cx="8229600" cy="653210"/>
          </a:xfrm>
        </p:spPr>
        <p:txBody>
          <a:bodyPr>
            <a:normAutofit/>
          </a:bodyPr>
          <a:lstStyle/>
          <a:p>
            <a:pPr algn="ctr"/>
            <a:r>
              <a:rPr lang="en-US" sz="1800" dirty="0" smtClean="0"/>
              <a:t>Results of regression </a:t>
            </a:r>
            <a:r>
              <a:rPr lang="en-US" sz="1800" dirty="0" smtClean="0"/>
              <a:t>analysis between parameters of intergenerational relationships with grandparents and factors professional development</a:t>
            </a:r>
            <a:endParaRPr lang="ru-RU" sz="1800" dirty="0">
              <a:solidFill>
                <a:srgbClr val="C00000"/>
              </a:solidFill>
            </a:endParaRPr>
          </a:p>
        </p:txBody>
      </p:sp>
      <p:sp>
        <p:nvSpPr>
          <p:cNvPr id="45059" name="Rectangle 3"/>
          <p:cNvSpPr>
            <a:spLocks noGrp="1" noChangeArrowheads="1"/>
          </p:cNvSpPr>
          <p:nvPr>
            <p:ph idx="1"/>
          </p:nvPr>
        </p:nvSpPr>
        <p:spPr>
          <a:xfrm>
            <a:off x="500034" y="1500174"/>
            <a:ext cx="8186766" cy="5072098"/>
          </a:xfrm>
        </p:spPr>
        <p:txBody>
          <a:bodyPr>
            <a:normAutofit fontScale="92500" lnSpcReduction="10000"/>
          </a:bodyPr>
          <a:lstStyle/>
          <a:p>
            <a:r>
              <a:rPr lang="en-US" sz="2800" dirty="0" smtClean="0">
                <a:latin typeface="+mj-lt"/>
              </a:rPr>
              <a:t>Regression analysis showed that favorable, activity (SD-activity) relations with grandparents were positively correlated with a satisfaction with professional life, dedication, self-control of behavior and recover; with positive attitude towards professional future. On the other hand, strength relationships with grandparents (SD-strength) were negatively correlated with factors of professional development: adaptation and occupational satisfaction and positively with negative attitude towards professional future.</a:t>
            </a:r>
            <a:endParaRPr lang="ru-RU" sz="2800" dirty="0" smtClean="0">
              <a:latin typeface="+mj-lt"/>
            </a:endParaRPr>
          </a:p>
          <a:p>
            <a:r>
              <a:rPr lang="en-US" sz="2800" dirty="0" smtClean="0">
                <a:latin typeface="+mj-lt"/>
              </a:rPr>
              <a:t>The ambiguous role of intergenerational relationships with grandparents in the parameters of satisfaction with professional development</a:t>
            </a:r>
            <a:r>
              <a:rPr lang="en-US" sz="2800" dirty="0" smtClean="0"/>
              <a:t> </a:t>
            </a:r>
            <a:r>
              <a:rPr lang="en-US" sz="2800" dirty="0" smtClean="0">
                <a:latin typeface="+mj-lt"/>
              </a:rPr>
              <a:t>was </a:t>
            </a:r>
            <a:r>
              <a:rPr lang="en-US" sz="2800" dirty="0" smtClean="0">
                <a:latin typeface="+mj-lt"/>
              </a:rPr>
              <a:t>shown</a:t>
            </a:r>
            <a:r>
              <a:rPr lang="en-US" sz="2800" dirty="0" smtClean="0">
                <a:latin typeface="+mj-lt"/>
              </a:rPr>
              <a:t>.</a:t>
            </a:r>
            <a:endParaRPr lang="ru-RU" sz="2800" dirty="0" smtClean="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836</TotalTime>
  <Words>508</Words>
  <Application>Microsoft Office PowerPoint</Application>
  <PresentationFormat>Экран (4:3)</PresentationFormat>
  <Paragraphs>69</Paragraphs>
  <Slides>11</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11</vt:i4>
      </vt:variant>
    </vt:vector>
  </HeadingPairs>
  <TitlesOfParts>
    <vt:vector size="13" baseType="lpstr">
      <vt:lpstr>Поток</vt:lpstr>
      <vt:lpstr>Тема2</vt:lpstr>
      <vt:lpstr>Professional development and relations with grandparents of young adults</vt:lpstr>
      <vt:lpstr>Background </vt:lpstr>
      <vt:lpstr>Hypothesis </vt:lpstr>
      <vt:lpstr>Study Design </vt:lpstr>
      <vt:lpstr>Слайд 5</vt:lpstr>
      <vt:lpstr>Results / Comparative analysis</vt:lpstr>
      <vt:lpstr>Results / Comparative analysis</vt:lpstr>
      <vt:lpstr>Слайд 8</vt:lpstr>
      <vt:lpstr>Results of regression analysis between parameters of intergenerational relationships with grandparents and factors professional development</vt:lpstr>
      <vt:lpstr>Conclusions</vt:lpstr>
      <vt:lpstr>Thank you!  correspondence to: m.petrash@spbu.ru</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ACER</dc:creator>
  <cp:lastModifiedBy>marina</cp:lastModifiedBy>
  <cp:revision>87</cp:revision>
  <dcterms:created xsi:type="dcterms:W3CDTF">2013-07-18T21:19:58Z</dcterms:created>
  <dcterms:modified xsi:type="dcterms:W3CDTF">2021-04-15T18:36:51Z</dcterms:modified>
</cp:coreProperties>
</file>